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084"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66A86D-6572-4B76-9D9F-79C680C98FDB}" type="datetimeFigureOut">
              <a:rPr lang="en-US" smtClean="0"/>
              <a:t>4/4/2021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D0D8AB-98A1-49F1-822A-E5414E0DE98C}" type="slidenum">
              <a:rPr lang="en-US" smtClean="0"/>
              <a:t>‹#›</a:t>
            </a:fld>
            <a:endParaRPr lang="en-US"/>
          </a:p>
        </p:txBody>
      </p:sp>
    </p:spTree>
    <p:extLst>
      <p:ext uri="{BB962C8B-B14F-4D97-AF65-F5344CB8AC3E}">
        <p14:creationId xmlns:p14="http://schemas.microsoft.com/office/powerpoint/2010/main" val="1379446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Gujarat earthquake occurred 8:46 </a:t>
            </a:r>
            <a:r>
              <a:rPr lang="en-US" sz="1200" kern="1200" dirty="0" err="1" smtClean="0">
                <a:solidFill>
                  <a:schemeClr val="tx1"/>
                </a:solidFill>
                <a:effectLst/>
                <a:latin typeface="+mn-lt"/>
                <a:ea typeface="+mn-ea"/>
                <a:cs typeface="+mn-cs"/>
              </a:rPr>
              <a:t>Hrs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indian</a:t>
            </a:r>
            <a:r>
              <a:rPr lang="en-US" sz="1200" kern="1200" dirty="0" smtClean="0">
                <a:solidFill>
                  <a:schemeClr val="tx1"/>
                </a:solidFill>
                <a:effectLst/>
                <a:latin typeface="+mn-lt"/>
                <a:ea typeface="+mn-ea"/>
                <a:cs typeface="+mn-cs"/>
              </a:rPr>
              <a:t> time, in January 26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2001, it is also referred to as </a:t>
            </a:r>
            <a:r>
              <a:rPr lang="en-US" sz="1200" kern="1200" dirty="0" err="1" smtClean="0">
                <a:solidFill>
                  <a:schemeClr val="tx1"/>
                </a:solidFill>
                <a:effectLst/>
                <a:latin typeface="+mn-lt"/>
                <a:ea typeface="+mn-ea"/>
                <a:cs typeface="+mn-cs"/>
              </a:rPr>
              <a:t>Bhuj</a:t>
            </a:r>
            <a:r>
              <a:rPr lang="en-US" sz="1200" kern="1200" dirty="0" smtClean="0">
                <a:solidFill>
                  <a:schemeClr val="tx1"/>
                </a:solidFill>
                <a:effectLst/>
                <a:latin typeface="+mn-lt"/>
                <a:ea typeface="+mn-ea"/>
                <a:cs typeface="+mn-cs"/>
              </a:rPr>
              <a:t> earthquake because it had occurred near the </a:t>
            </a:r>
            <a:r>
              <a:rPr lang="en-US" sz="1200" kern="1200" dirty="0" err="1" smtClean="0">
                <a:solidFill>
                  <a:schemeClr val="tx1"/>
                </a:solidFill>
                <a:effectLst/>
                <a:latin typeface="+mn-lt"/>
                <a:ea typeface="+mn-ea"/>
                <a:cs typeface="+mn-cs"/>
              </a:rPr>
              <a:t>Bhuj</a:t>
            </a:r>
            <a:r>
              <a:rPr lang="en-US" sz="1200" kern="1200" dirty="0" smtClean="0">
                <a:solidFill>
                  <a:schemeClr val="tx1"/>
                </a:solidFill>
                <a:effectLst/>
                <a:latin typeface="+mn-lt"/>
                <a:ea typeface="+mn-ea"/>
                <a:cs typeface="+mn-cs"/>
              </a:rPr>
              <a:t> town where many families and properties of unknown values were destroyed</a:t>
            </a:r>
          </a:p>
          <a:p>
            <a:pPr lvl="0"/>
            <a:r>
              <a:rPr lang="en-US" sz="1200" kern="1200" dirty="0" smtClean="0">
                <a:solidFill>
                  <a:schemeClr val="tx1"/>
                </a:solidFill>
                <a:effectLst/>
                <a:latin typeface="+mn-lt"/>
                <a:ea typeface="+mn-ea"/>
                <a:cs typeface="+mn-cs"/>
              </a:rPr>
              <a:t>The state of Gujarat is bordering Pakistan, the villages and towns on the boarder were greatly affected by the earthquake, the vibration movement reached the boarder where  the Pakistan is located just on those villages and town nearby, the state of Gujarat is near the Pakistan and the disaster could have speared them</a:t>
            </a:r>
          </a:p>
          <a:p>
            <a:pPr lvl="0"/>
            <a:r>
              <a:rPr lang="en-US" sz="1200" kern="1200" dirty="0" smtClean="0">
                <a:solidFill>
                  <a:schemeClr val="tx1"/>
                </a:solidFill>
                <a:effectLst/>
                <a:latin typeface="+mn-lt"/>
                <a:ea typeface="+mn-ea"/>
                <a:cs typeface="+mn-cs"/>
              </a:rPr>
              <a:t>The faulting among the rocks is the result of earthquake, for the Gujarat earthquake, the faulting was happening at shallow depths resulting to up and down of the rocks</a:t>
            </a:r>
          </a:p>
          <a:p>
            <a:pPr lvl="0"/>
            <a:r>
              <a:rPr lang="en-US" sz="1200" kern="1200" dirty="0" smtClean="0">
                <a:solidFill>
                  <a:schemeClr val="tx1"/>
                </a:solidFill>
                <a:effectLst/>
                <a:latin typeface="+mn-lt"/>
                <a:ea typeface="+mn-ea"/>
                <a:cs typeface="+mn-cs"/>
              </a:rPr>
              <a:t>The Indian plate and Eurasian plate have been known to be the reason behind the Indonesian earthquakes which happens unaware, the behavior of the two plates have brought many questions to the scientists who would want to use all the possible ways to reduce the unaware occurrence</a:t>
            </a:r>
          </a:p>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21D0D8AB-98A1-49F1-822A-E5414E0DE98C}" type="slidenum">
              <a:rPr lang="en-US" smtClean="0"/>
              <a:t>1</a:t>
            </a:fld>
            <a:endParaRPr lang="en-US"/>
          </a:p>
        </p:txBody>
      </p:sp>
    </p:spTree>
    <p:extLst>
      <p:ext uri="{BB962C8B-B14F-4D97-AF65-F5344CB8AC3E}">
        <p14:creationId xmlns:p14="http://schemas.microsoft.com/office/powerpoint/2010/main" val="176271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US" sz="1200" kern="1200" dirty="0" smtClean="0">
                <a:solidFill>
                  <a:schemeClr val="tx1"/>
                </a:solidFill>
                <a:effectLst/>
                <a:latin typeface="+mn-lt"/>
                <a:ea typeface="+mn-ea"/>
                <a:cs typeface="+mn-cs"/>
              </a:rPr>
              <a:t>The main reason for the Gujarat earthquake was because of the Indian plate and the Eurasian plate imbalance, the plates cause the release of the seismic waves which then released the energy stored in the earth crust resulting to the earthquake</a:t>
            </a:r>
          </a:p>
          <a:p>
            <a:pPr lvl="0"/>
            <a:r>
              <a:rPr lang="en-US" sz="1200" kern="1200" dirty="0" smtClean="0">
                <a:solidFill>
                  <a:schemeClr val="tx1"/>
                </a:solidFill>
                <a:effectLst/>
                <a:latin typeface="+mn-lt"/>
                <a:ea typeface="+mn-ea"/>
                <a:cs typeface="+mn-cs"/>
              </a:rPr>
              <a:t>The downward and upward movement of the continental thrust also results in the production of energy from the earth crust which then result to an earthquake</a:t>
            </a:r>
          </a:p>
          <a:p>
            <a:pPr lvl="0"/>
            <a:r>
              <a:rPr lang="en-US" sz="1200" kern="1200" dirty="0" smtClean="0">
                <a:solidFill>
                  <a:schemeClr val="tx1"/>
                </a:solidFill>
                <a:effectLst/>
                <a:latin typeface="+mn-lt"/>
                <a:ea typeface="+mn-ea"/>
                <a:cs typeface="+mn-cs"/>
              </a:rPr>
              <a:t>The tectonic forces occurring on the rocks play a great role in contributing for the earthquakes and strong forces beneath the earth, the strong forces and uncontrollable since they have great energy and occur at a very short period during its final stages</a:t>
            </a:r>
          </a:p>
          <a:p>
            <a:pPr lvl="0"/>
            <a:r>
              <a:rPr lang="en-US" sz="1200" kern="1200" dirty="0" smtClean="0">
                <a:solidFill>
                  <a:schemeClr val="tx1"/>
                </a:solidFill>
                <a:effectLst/>
                <a:latin typeface="+mn-lt"/>
                <a:ea typeface="+mn-ea"/>
                <a:cs typeface="+mn-cs"/>
              </a:rPr>
              <a:t>When the forces have been exacted on the rocks, the forces gain more energy and need of getting out from the ground is created, the forces vibrates the earth and the process large part of the earth cracks destroying properties, cities and taking lives</a:t>
            </a:r>
          </a:p>
          <a:p>
            <a:pPr lvl="0"/>
            <a:r>
              <a:rPr lang="en-US" sz="1200" kern="1200" dirty="0" smtClean="0">
                <a:solidFill>
                  <a:schemeClr val="tx1"/>
                </a:solidFill>
                <a:effectLst/>
                <a:latin typeface="+mn-lt"/>
                <a:ea typeface="+mn-ea"/>
                <a:cs typeface="+mn-cs"/>
              </a:rPr>
              <a:t>Upward and downward movement result to vertical displacement on the continental thrust and the </a:t>
            </a:r>
            <a:r>
              <a:rPr lang="en-US" sz="1200" kern="1200" dirty="0" err="1" smtClean="0">
                <a:solidFill>
                  <a:schemeClr val="tx1"/>
                </a:solidFill>
                <a:effectLst/>
                <a:latin typeface="+mn-lt"/>
                <a:ea typeface="+mn-ea"/>
                <a:cs typeface="+mn-cs"/>
              </a:rPr>
              <a:t>lethosphere</a:t>
            </a: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21D0D8AB-98A1-49F1-822A-E5414E0DE98C}" type="slidenum">
              <a:rPr lang="en-US" smtClean="0"/>
              <a:t>2</a:t>
            </a:fld>
            <a:endParaRPr lang="en-US"/>
          </a:p>
        </p:txBody>
      </p:sp>
    </p:spTree>
    <p:extLst>
      <p:ext uri="{BB962C8B-B14F-4D97-AF65-F5344CB8AC3E}">
        <p14:creationId xmlns:p14="http://schemas.microsoft.com/office/powerpoint/2010/main" val="876365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Gujarat state is surrounded by the water body, and because faulting reaction was happening on the rocks it happened off the coast, it wasn’t germinated by the tsunami even though those generated by Tsunami also occur on the coastal off shore</a:t>
            </a:r>
          </a:p>
          <a:p>
            <a:pPr lvl="0"/>
            <a:r>
              <a:rPr lang="en-US" sz="1200" kern="1200" dirty="0" smtClean="0">
                <a:solidFill>
                  <a:schemeClr val="tx1"/>
                </a:solidFill>
                <a:effectLst/>
                <a:latin typeface="+mn-lt"/>
                <a:ea typeface="+mn-ea"/>
                <a:cs typeface="+mn-cs"/>
              </a:rPr>
              <a:t>The region where the earthquake occurred is surrounded by the </a:t>
            </a:r>
            <a:r>
              <a:rPr lang="en-US" sz="1200" kern="1200" dirty="0" err="1" smtClean="0">
                <a:solidFill>
                  <a:schemeClr val="tx1"/>
                </a:solidFill>
                <a:effectLst/>
                <a:latin typeface="+mn-lt"/>
                <a:ea typeface="+mn-ea"/>
                <a:cs typeface="+mn-cs"/>
              </a:rPr>
              <a:t>kutch</a:t>
            </a:r>
            <a:r>
              <a:rPr lang="en-US" sz="1200" kern="1200" dirty="0" smtClean="0">
                <a:solidFill>
                  <a:schemeClr val="tx1"/>
                </a:solidFill>
                <a:effectLst/>
                <a:latin typeface="+mn-lt"/>
                <a:ea typeface="+mn-ea"/>
                <a:cs typeface="+mn-cs"/>
              </a:rPr>
              <a:t> garden and the </a:t>
            </a:r>
            <a:r>
              <a:rPr lang="en-US" sz="1200" kern="1200" dirty="0" err="1" smtClean="0">
                <a:solidFill>
                  <a:schemeClr val="tx1"/>
                </a:solidFill>
                <a:effectLst/>
                <a:latin typeface="+mn-lt"/>
                <a:ea typeface="+mn-ea"/>
                <a:cs typeface="+mn-cs"/>
              </a:rPr>
              <a:t>Bom</a:t>
            </a:r>
            <a:r>
              <a:rPr lang="en-US" sz="1200" kern="1200" dirty="0" smtClean="0">
                <a:solidFill>
                  <a:schemeClr val="tx1"/>
                </a:solidFill>
                <a:effectLst/>
                <a:latin typeface="+mn-lt"/>
                <a:ea typeface="+mn-ea"/>
                <a:cs typeface="+mn-cs"/>
              </a:rPr>
              <a:t> bay garden on the Arabian sea, during this time many people were on this gardens and many died as the water was forced to raise with high forcing killing many and few survivors</a:t>
            </a:r>
          </a:p>
          <a:p>
            <a:pPr lvl="0"/>
            <a:r>
              <a:rPr lang="en-US" sz="1200" kern="1200" dirty="0" smtClean="0">
                <a:solidFill>
                  <a:schemeClr val="tx1"/>
                </a:solidFill>
                <a:effectLst/>
                <a:latin typeface="+mn-lt"/>
                <a:ea typeface="+mn-ea"/>
                <a:cs typeface="+mn-cs"/>
              </a:rPr>
              <a:t>The boarder of the Gujarat state was the Pakistan communities who were living there and some were working in the Gujarat state, some were affected in Gujarat state while some were affected in their villages in Pakistan</a:t>
            </a:r>
          </a:p>
          <a:p>
            <a:pPr lvl="0"/>
            <a:r>
              <a:rPr lang="en-US" sz="1200" kern="1200" dirty="0" smtClean="0">
                <a:solidFill>
                  <a:schemeClr val="tx1"/>
                </a:solidFill>
                <a:effectLst/>
                <a:latin typeface="+mn-lt"/>
                <a:ea typeface="+mn-ea"/>
                <a:cs typeface="+mn-cs"/>
              </a:rPr>
              <a:t>The Arabian sea having many activities claimed many lives, the vibration caused the water to move with a high speed from its place to the land sweeping away many people dangerously and destroying their shelters</a:t>
            </a:r>
          </a:p>
        </p:txBody>
      </p:sp>
      <p:sp>
        <p:nvSpPr>
          <p:cNvPr id="4" name="Slide Number Placeholder 3"/>
          <p:cNvSpPr>
            <a:spLocks noGrp="1"/>
          </p:cNvSpPr>
          <p:nvPr>
            <p:ph type="sldNum" sz="quarter" idx="10"/>
          </p:nvPr>
        </p:nvSpPr>
        <p:spPr/>
        <p:txBody>
          <a:bodyPr/>
          <a:lstStyle/>
          <a:p>
            <a:fld id="{21D0D8AB-98A1-49F1-822A-E5414E0DE98C}" type="slidenum">
              <a:rPr lang="en-US" smtClean="0"/>
              <a:t>3</a:t>
            </a:fld>
            <a:endParaRPr lang="en-US"/>
          </a:p>
        </p:txBody>
      </p:sp>
    </p:spTree>
    <p:extLst>
      <p:ext uri="{BB962C8B-B14F-4D97-AF65-F5344CB8AC3E}">
        <p14:creationId xmlns:p14="http://schemas.microsoft.com/office/powerpoint/2010/main" val="2384745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For the last 200 years the Gujarat state has been experiencing earthquakes but the 2001 earthquake was the largest and caused a lot of destructions</a:t>
            </a:r>
          </a:p>
          <a:p>
            <a:pPr lvl="0"/>
            <a:r>
              <a:rPr lang="en-US" sz="1200" kern="1200" dirty="0" smtClean="0">
                <a:solidFill>
                  <a:schemeClr val="tx1"/>
                </a:solidFill>
                <a:effectLst/>
                <a:latin typeface="+mn-lt"/>
                <a:ea typeface="+mn-ea"/>
                <a:cs typeface="+mn-cs"/>
              </a:rPr>
              <a:t>It began when the Indo-Australian plate started to slide on the Eurasian plate, the process causes faulting beneath the earth</a:t>
            </a:r>
          </a:p>
          <a:p>
            <a:pPr lvl="0"/>
            <a:r>
              <a:rPr lang="en-US" sz="1200" kern="1200" dirty="0" smtClean="0">
                <a:solidFill>
                  <a:schemeClr val="tx1"/>
                </a:solidFill>
                <a:effectLst/>
                <a:latin typeface="+mn-lt"/>
                <a:ea typeface="+mn-ea"/>
                <a:cs typeface="+mn-cs"/>
              </a:rPr>
              <a:t>On 26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January 2001, the forces on the rock became too strong and the vibration made the rocks the explore cracking the many parts of the Gujarat state and this was accompanied by strong energy from the earth crust resulting from the seismic waves</a:t>
            </a:r>
          </a:p>
          <a:p>
            <a:pPr lvl="0"/>
            <a:r>
              <a:rPr lang="en-US" sz="1200" kern="1200" dirty="0" smtClean="0">
                <a:solidFill>
                  <a:schemeClr val="tx1"/>
                </a:solidFill>
                <a:effectLst/>
                <a:latin typeface="+mn-lt"/>
                <a:ea typeface="+mn-ea"/>
                <a:cs typeface="+mn-cs"/>
              </a:rPr>
              <a:t>The nearby districts were damaged and many people who died were from the </a:t>
            </a:r>
            <a:r>
              <a:rPr lang="en-US" sz="1200" kern="1200" dirty="0" err="1" smtClean="0">
                <a:solidFill>
                  <a:schemeClr val="tx1"/>
                </a:solidFill>
                <a:effectLst/>
                <a:latin typeface="+mn-lt"/>
                <a:ea typeface="+mn-ea"/>
                <a:cs typeface="+mn-cs"/>
              </a:rPr>
              <a:t>the</a:t>
            </a:r>
            <a:r>
              <a:rPr lang="en-US" sz="1200" kern="1200" dirty="0" smtClean="0">
                <a:solidFill>
                  <a:schemeClr val="tx1"/>
                </a:solidFill>
                <a:effectLst/>
                <a:latin typeface="+mn-lt"/>
                <a:ea typeface="+mn-ea"/>
                <a:cs typeface="+mn-cs"/>
              </a:rPr>
              <a:t> five districts that were surrounding the Gujarat state</a:t>
            </a:r>
          </a:p>
          <a:p>
            <a:pPr lvl="0"/>
            <a:r>
              <a:rPr lang="en-US" sz="1200" kern="1200" dirty="0" smtClean="0">
                <a:solidFill>
                  <a:schemeClr val="tx1"/>
                </a:solidFill>
                <a:effectLst/>
                <a:latin typeface="+mn-lt"/>
                <a:ea typeface="+mn-ea"/>
                <a:cs typeface="+mn-cs"/>
              </a:rPr>
              <a:t>Liquefaction and tectonic forces was the major contributor of the earthquake which claimed life of more the 13805 people and 40 people in the neighboring Pakistan</a:t>
            </a:r>
          </a:p>
          <a:p>
            <a:pPr lvl="0"/>
            <a:r>
              <a:rPr lang="en-US" sz="1200" kern="1200" dirty="0" smtClean="0">
                <a:solidFill>
                  <a:schemeClr val="tx1"/>
                </a:solidFill>
                <a:effectLst/>
                <a:latin typeface="+mn-lt"/>
                <a:ea typeface="+mn-ea"/>
                <a:cs typeface="+mn-cs"/>
              </a:rPr>
              <a:t>Apart from the people who lost their lives many of the families remained disabled and unable to work properly to feed the families</a:t>
            </a:r>
          </a:p>
          <a:p>
            <a:pPr lvl="0"/>
            <a:r>
              <a:rPr lang="en-US" sz="1200" kern="1200" dirty="0" smtClean="0">
                <a:solidFill>
                  <a:schemeClr val="tx1"/>
                </a:solidFill>
                <a:effectLst/>
                <a:latin typeface="+mn-lt"/>
                <a:ea typeface="+mn-ea"/>
                <a:cs typeface="+mn-cs"/>
              </a:rPr>
              <a:t>The city was completely destroyed since all the buildings collapsed many institutions were destroyed affecting learning in many parts of the state</a:t>
            </a:r>
          </a:p>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21D0D8AB-98A1-49F1-822A-E5414E0DE98C}" type="slidenum">
              <a:rPr lang="en-US" smtClean="0"/>
              <a:t>4</a:t>
            </a:fld>
            <a:endParaRPr lang="en-US"/>
          </a:p>
        </p:txBody>
      </p:sp>
    </p:spTree>
    <p:extLst>
      <p:ext uri="{BB962C8B-B14F-4D97-AF65-F5344CB8AC3E}">
        <p14:creationId xmlns:p14="http://schemas.microsoft.com/office/powerpoint/2010/main" val="760804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There were restoration plans for the state from other government and its own government, the release of 1.77 billion dollars enabled the government to plan for immediate response of housing, water, and food.</a:t>
            </a:r>
          </a:p>
          <a:p>
            <a:pPr lvl="0"/>
            <a:r>
              <a:rPr lang="en-US" sz="1200" kern="1200" dirty="0" smtClean="0">
                <a:solidFill>
                  <a:schemeClr val="tx1"/>
                </a:solidFill>
                <a:effectLst/>
                <a:latin typeface="+mn-lt"/>
                <a:ea typeface="+mn-ea"/>
                <a:cs typeface="+mn-cs"/>
              </a:rPr>
              <a:t>The government in collaboration with other international government have design early alerts of earthquakes in the state to control future reoccurrence to prevent damages and loss of life.</a:t>
            </a:r>
          </a:p>
          <a:p>
            <a:pPr lvl="0"/>
            <a:r>
              <a:rPr lang="en-US" sz="1200" kern="1200" dirty="0" smtClean="0">
                <a:solidFill>
                  <a:schemeClr val="tx1"/>
                </a:solidFill>
                <a:effectLst/>
                <a:latin typeface="+mn-lt"/>
                <a:ea typeface="+mn-ea"/>
                <a:cs typeface="+mn-cs"/>
              </a:rPr>
              <a:t>The early evacuation plans and response to the earthquake included the education of the community on how to get ready for evacuation incase of an alarm from the government or science department</a:t>
            </a:r>
          </a:p>
          <a:p>
            <a:pPr lvl="0"/>
            <a:r>
              <a:rPr lang="en-US" sz="1200" kern="1200" dirty="0" smtClean="0">
                <a:solidFill>
                  <a:schemeClr val="tx1"/>
                </a:solidFill>
                <a:effectLst/>
                <a:latin typeface="+mn-lt"/>
                <a:ea typeface="+mn-ea"/>
                <a:cs typeface="+mn-cs"/>
              </a:rPr>
              <a:t>The money set aside by the government is for making the community stable after the disaster and stabilize the economy</a:t>
            </a:r>
          </a:p>
          <a:p>
            <a:pPr lvl="0"/>
            <a:r>
              <a:rPr lang="en-US" sz="1200" kern="1200" dirty="0" smtClean="0">
                <a:solidFill>
                  <a:schemeClr val="tx1"/>
                </a:solidFill>
                <a:effectLst/>
                <a:latin typeface="+mn-lt"/>
                <a:ea typeface="+mn-ea"/>
                <a:cs typeface="+mn-cs"/>
              </a:rPr>
              <a:t>The State also received help from Countries such Australia and Belgium, among many other countries. The donations from the two countries greatly supported the families and small businesses after the disaster</a:t>
            </a:r>
          </a:p>
          <a:p>
            <a:pPr lvl="0"/>
            <a:r>
              <a:rPr lang="en-US" sz="1200" kern="1200" dirty="0" smtClean="0">
                <a:solidFill>
                  <a:schemeClr val="tx1"/>
                </a:solidFill>
                <a:effectLst/>
                <a:latin typeface="+mn-lt"/>
                <a:ea typeface="+mn-ea"/>
                <a:cs typeface="+mn-cs"/>
              </a:rPr>
              <a:t>The government build temporary homes for the community, they were also supplemented with clothing and enough foods from many other countries.</a:t>
            </a:r>
          </a:p>
          <a:p>
            <a:pPr lvl="0"/>
            <a:r>
              <a:rPr lang="en-US" sz="1200" kern="1200" dirty="0" smtClean="0">
                <a:solidFill>
                  <a:schemeClr val="tx1"/>
                </a:solidFill>
                <a:effectLst/>
                <a:latin typeface="+mn-lt"/>
                <a:ea typeface="+mn-ea"/>
                <a:cs typeface="+mn-cs"/>
              </a:rPr>
              <a:t>Indonesian reoccurrence of earthquake caught the global attention and it received earthquake detectors for early warnings from varied scientists to reduce loses and deaths in near future</a:t>
            </a:r>
          </a:p>
          <a:p>
            <a:r>
              <a:rPr lang="en-US" sz="1200" kern="1200" dirty="0" smtClean="0">
                <a:solidFill>
                  <a:schemeClr val="tx1"/>
                </a:solidFill>
                <a:effectLst/>
                <a:latin typeface="+mn-lt"/>
                <a:ea typeface="+mn-ea"/>
                <a:cs typeface="+mn-cs"/>
              </a:rPr>
              <a:t> </a:t>
            </a:r>
          </a:p>
          <a:p>
            <a:pPr lvl="0"/>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D0D8AB-98A1-49F1-822A-E5414E0DE98C}" type="slidenum">
              <a:rPr lang="en-US" smtClean="0"/>
              <a:t>5</a:t>
            </a:fld>
            <a:endParaRPr lang="en-US"/>
          </a:p>
        </p:txBody>
      </p:sp>
    </p:spTree>
    <p:extLst>
      <p:ext uri="{BB962C8B-B14F-4D97-AF65-F5344CB8AC3E}">
        <p14:creationId xmlns:p14="http://schemas.microsoft.com/office/powerpoint/2010/main" val="1118016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9063BE-A894-4BA4-97F8-5F673A16B352}"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9063BE-A894-4BA4-97F8-5F673A16B352}"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9063BE-A894-4BA4-97F8-5F673A16B352}"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9063BE-A894-4BA4-97F8-5F673A16B352}"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0C9063BE-A894-4BA4-97F8-5F673A16B352}"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9063BE-A894-4BA4-97F8-5F673A16B352}"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E51FD-5EA6-4EA8-93EC-34E3C7F07EF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9063BE-A894-4BA4-97F8-5F673A16B352}" type="datetimeFigureOut">
              <a:rPr lang="en-US" smtClean="0"/>
              <a:t>4/4/2021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9063BE-A894-4BA4-97F8-5F673A16B352}" type="datetimeFigureOut">
              <a:rPr lang="en-US" smtClean="0"/>
              <a:t>4/4/2021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063BE-A894-4BA4-97F8-5F673A16B352}" type="datetimeFigureOut">
              <a:rPr lang="en-US" smtClean="0"/>
              <a:t>4/4/2021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0C9063BE-A894-4BA4-97F8-5F673A16B352}" type="datetimeFigureOut">
              <a:rPr lang="en-US" smtClean="0"/>
              <a:t>4/4/2021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1F2E51FD-5EA6-4EA8-93EC-34E3C7F07E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063BE-A894-4BA4-97F8-5F673A16B352}"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E51FD-5EA6-4EA8-93EC-34E3C7F07E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C9063BE-A894-4BA4-97F8-5F673A16B352}" type="datetimeFigureOut">
              <a:rPr lang="en-US" smtClean="0"/>
              <a:t>4/4/2021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1F2E51FD-5EA6-4EA8-93EC-34E3C7F07E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gsdma.org/Content/earthquake-4219" TargetMode="External"/><Relationship Id="rId7" Type="http://schemas.openxmlformats.org/officeDocument/2006/relationships/hyperlink" Target="https://www.britannica.com/event/Bhuj-earthquake-of-2001" TargetMode="External"/><Relationship Id="rId2" Type="http://schemas.openxmlformats.org/officeDocument/2006/relationships/hyperlink" Target="https://link.springer.com/article/10.1007/s11069-012-0182-9" TargetMode="External"/><Relationship Id="rId1" Type="http://schemas.openxmlformats.org/officeDocument/2006/relationships/slideLayout" Target="../slideLayouts/slideLayout4.xml"/><Relationship Id="rId6" Type="http://schemas.openxmlformats.org/officeDocument/2006/relationships/hyperlink" Target="https://journals.sagepub.com/doi/abs/10.1193/1.2803903?journalCode=eqsa" TargetMode="External"/><Relationship Id="rId5" Type="http://schemas.openxmlformats.org/officeDocument/2006/relationships/hyperlink" Target="https://www.researchgate.net/figure/Epicentres-of-earthquakes-M-C-20-occurred-in-the-Gujarat-region-during-the-period_fig1_257632646" TargetMode="External"/><Relationship Id="rId4" Type="http://schemas.openxmlformats.org/officeDocument/2006/relationships/hyperlink" Target="https://www.arcgis.com/apps/MapJournal/index.html?appid=09e247726f3b469ba52ec79874bf2a8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04037" y="489098"/>
            <a:ext cx="8282763" cy="5637065"/>
          </a:xfrm>
        </p:spPr>
        <p:txBody>
          <a:bodyPr/>
          <a:lstStyle/>
          <a:p>
            <a:pPr marL="0" indent="0" algn="ctr">
              <a:buNone/>
            </a:pPr>
            <a:r>
              <a:rPr lang="en-US" b="1" dirty="0" smtClean="0">
                <a:latin typeface="Times New Roman" pitchFamily="18" charset="0"/>
                <a:cs typeface="Times New Roman" pitchFamily="18" charset="0"/>
              </a:rPr>
              <a:t> 2001 Gujarat Earthquake</a:t>
            </a:r>
          </a:p>
          <a:p>
            <a:pPr marL="0" indent="0">
              <a:buNone/>
            </a:pPr>
            <a:r>
              <a:rPr lang="en-US" sz="1800" dirty="0" smtClean="0">
                <a:latin typeface="Times New Roman" pitchFamily="18" charset="0"/>
                <a:cs typeface="Times New Roman" pitchFamily="18" charset="0"/>
              </a:rPr>
              <a:t>By</a:t>
            </a:r>
            <a:r>
              <a:rPr lang="en-US" dirty="0">
                <a:latin typeface="Times New Roman" pitchFamily="18" charset="0"/>
                <a:cs typeface="Times New Roman" pitchFamily="18" charset="0"/>
              </a:rPr>
              <a:t>:</a:t>
            </a:r>
            <a:endParaRPr lang="en-US" b="1"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When</a:t>
            </a:r>
            <a:r>
              <a:rPr lang="en-US" sz="2400" b="0" dirty="0" smtClean="0">
                <a:latin typeface="Times New Roman" pitchFamily="18" charset="0"/>
                <a:cs typeface="Times New Roman" pitchFamily="18" charset="0"/>
              </a:rPr>
              <a:t>: January 26</a:t>
            </a:r>
            <a:r>
              <a:rPr lang="en-US" sz="2400" b="0" baseline="30000" dirty="0" smtClean="0">
                <a:latin typeface="Times New Roman" pitchFamily="18" charset="0"/>
                <a:cs typeface="Times New Roman" pitchFamily="18" charset="0"/>
              </a:rPr>
              <a:t>th</a:t>
            </a:r>
            <a:r>
              <a:rPr lang="en-US" sz="2400" b="0" dirty="0" smtClean="0">
                <a:latin typeface="Times New Roman" pitchFamily="18" charset="0"/>
                <a:cs typeface="Times New Roman" pitchFamily="18" charset="0"/>
              </a:rPr>
              <a:t> 2001 , at 08:46 am Indian time</a:t>
            </a:r>
          </a:p>
          <a:p>
            <a:pPr marL="0" indent="0">
              <a:buNone/>
            </a:pPr>
            <a:r>
              <a:rPr lang="en-US" sz="2400" dirty="0" smtClean="0">
                <a:latin typeface="Times New Roman" pitchFamily="18" charset="0"/>
                <a:cs typeface="Times New Roman" pitchFamily="18" charset="0"/>
              </a:rPr>
              <a:t>Where</a:t>
            </a:r>
            <a:r>
              <a:rPr lang="en-US" sz="2400" b="0" dirty="0" smtClean="0">
                <a:latin typeface="Times New Roman" pitchFamily="18" charset="0"/>
                <a:cs typeface="Times New Roman" pitchFamily="18" charset="0"/>
              </a:rPr>
              <a:t>: </a:t>
            </a:r>
            <a:r>
              <a:rPr lang="en-US" sz="2400" b="0" dirty="0" err="1" smtClean="0">
                <a:latin typeface="Times New Roman" pitchFamily="18" charset="0"/>
                <a:cs typeface="Times New Roman" pitchFamily="18" charset="0"/>
              </a:rPr>
              <a:t>Bhuj</a:t>
            </a:r>
            <a:r>
              <a:rPr lang="en-US" sz="2400" b="0" dirty="0" smtClean="0">
                <a:latin typeface="Times New Roman" pitchFamily="18" charset="0"/>
                <a:cs typeface="Times New Roman" pitchFamily="18" charset="0"/>
              </a:rPr>
              <a:t> town in the Indian State of Gujarat on the Pakistan border</a:t>
            </a:r>
          </a:p>
          <a:p>
            <a:pPr marL="0" indent="0">
              <a:buNone/>
            </a:pPr>
            <a:r>
              <a:rPr lang="en-US" sz="2400" dirty="0" smtClean="0">
                <a:latin typeface="Times New Roman" pitchFamily="18" charset="0"/>
                <a:cs typeface="Times New Roman" pitchFamily="18" charset="0"/>
              </a:rPr>
              <a:t>What</a:t>
            </a:r>
            <a:r>
              <a:rPr lang="en-US" sz="2400" b="0" dirty="0" smtClean="0">
                <a:latin typeface="Times New Roman" pitchFamily="18" charset="0"/>
                <a:cs typeface="Times New Roman" pitchFamily="18" charset="0"/>
              </a:rPr>
              <a:t>: Thrust fault occurring at shallow depths and push between the Indian plate and Eurasian plate</a:t>
            </a:r>
            <a:endParaRPr lang="en-US" sz="2400" b="0" dirty="0">
              <a:latin typeface="Times New Roman" pitchFamily="18" charset="0"/>
              <a:cs typeface="Times New Roman" pitchFamily="18" charset="0"/>
            </a:endParaRPr>
          </a:p>
        </p:txBody>
      </p:sp>
    </p:spTree>
    <p:extLst>
      <p:ext uri="{BB962C8B-B14F-4D97-AF65-F5344CB8AC3E}">
        <p14:creationId xmlns:p14="http://schemas.microsoft.com/office/powerpoint/2010/main" val="817004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p:txBody>
          <a:bodyPr>
            <a:normAutofit fontScale="85000" lnSpcReduction="20000"/>
          </a:bodyPr>
          <a:lstStyle/>
          <a:p>
            <a:pPr marL="0" indent="0">
              <a:buNone/>
            </a:pPr>
            <a:r>
              <a:rPr lang="en-US" dirty="0" smtClean="0"/>
              <a:t>Tectonic Setting</a:t>
            </a:r>
            <a:endParaRPr lang="en-US" dirty="0"/>
          </a:p>
        </p:txBody>
      </p:sp>
      <p:sp>
        <p:nvSpPr>
          <p:cNvPr id="6" name="Content Placeholder 5"/>
          <p:cNvSpPr>
            <a:spLocks noGrp="1"/>
          </p:cNvSpPr>
          <p:nvPr>
            <p:ph sz="half" idx="2"/>
          </p:nvPr>
        </p:nvSpPr>
        <p:spPr/>
        <p:txBody>
          <a:bodyPr>
            <a:normAutofit fontScale="85000" lnSpcReduction="20000"/>
          </a:bodyPr>
          <a:lstStyle/>
          <a:p>
            <a:pPr marL="457200" indent="-457200">
              <a:buFont typeface="Wingdings" pitchFamily="2" charset="2"/>
              <a:buChar char="Ø"/>
            </a:pPr>
            <a:r>
              <a:rPr lang="en-US" b="0" dirty="0" smtClean="0">
                <a:latin typeface="Times New Roman" pitchFamily="18" charset="0"/>
                <a:cs typeface="Times New Roman" pitchFamily="18" charset="0"/>
              </a:rPr>
              <a:t>The earthquake occurred within the tectonic thrust fault</a:t>
            </a:r>
          </a:p>
          <a:p>
            <a:pPr marL="457200" indent="-457200">
              <a:buFont typeface="Wingdings" pitchFamily="2" charset="2"/>
              <a:buChar char="Ø"/>
            </a:pPr>
            <a:r>
              <a:rPr lang="en-US" b="0" dirty="0" smtClean="0">
                <a:latin typeface="Times New Roman" pitchFamily="18" charset="0"/>
                <a:cs typeface="Times New Roman" pitchFamily="18" charset="0"/>
              </a:rPr>
              <a:t>The Indian plate was being pushed northwards towards the Eurasian plate</a:t>
            </a:r>
          </a:p>
          <a:p>
            <a:pPr marL="457200" indent="-457200">
              <a:buFont typeface="Wingdings" pitchFamily="2" charset="2"/>
              <a:buChar char="Ø"/>
            </a:pPr>
            <a:r>
              <a:rPr lang="en-US" b="0" dirty="0" smtClean="0">
                <a:latin typeface="Times New Roman" pitchFamily="18" charset="0"/>
                <a:cs typeface="Times New Roman" pitchFamily="18" charset="0"/>
              </a:rPr>
              <a:t>The North </a:t>
            </a:r>
            <a:r>
              <a:rPr lang="en-US" b="0" dirty="0" err="1" smtClean="0">
                <a:latin typeface="Times New Roman" pitchFamily="18" charset="0"/>
                <a:cs typeface="Times New Roman" pitchFamily="18" charset="0"/>
              </a:rPr>
              <a:t>wagad</a:t>
            </a:r>
            <a:r>
              <a:rPr lang="en-US" b="0" dirty="0" smtClean="0">
                <a:latin typeface="Times New Roman" pitchFamily="18" charset="0"/>
                <a:cs typeface="Times New Roman" pitchFamily="18" charset="0"/>
              </a:rPr>
              <a:t> reversed into a dip-slit causing the earthquake</a:t>
            </a:r>
            <a:endParaRPr lang="en-US" b="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447800"/>
            <a:ext cx="383852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8378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0518" y="1524000"/>
            <a:ext cx="4395282" cy="4602163"/>
          </a:xfrm>
        </p:spPr>
        <p:txBody>
          <a:bodyPr>
            <a:normAutofit fontScale="62500" lnSpcReduction="20000"/>
          </a:bodyPr>
          <a:lstStyle/>
          <a:p>
            <a:pPr marL="0" indent="0">
              <a:buNone/>
            </a:pPr>
            <a:r>
              <a:rPr lang="en-US" dirty="0" smtClean="0"/>
              <a:t> Geologic setting</a:t>
            </a:r>
            <a:endParaRPr lang="en-US" dirty="0"/>
          </a:p>
        </p:txBody>
      </p:sp>
      <p:sp>
        <p:nvSpPr>
          <p:cNvPr id="4" name="Content Placeholder 3"/>
          <p:cNvSpPr>
            <a:spLocks noGrp="1"/>
          </p:cNvSpPr>
          <p:nvPr>
            <p:ph sz="half" idx="2"/>
          </p:nvPr>
        </p:nvSpPr>
        <p:spPr>
          <a:xfrm>
            <a:off x="4700016" y="1097280"/>
            <a:ext cx="4215384" cy="3931920"/>
          </a:xfrm>
        </p:spPr>
        <p:txBody>
          <a:bodyPr>
            <a:normAutofit fontScale="62500" lnSpcReduction="20000"/>
          </a:bodyPr>
          <a:lstStyle/>
          <a:p>
            <a:pPr marL="0" indent="0">
              <a:buNone/>
            </a:pPr>
            <a:endParaRPr lang="en-US" dirty="0" smtClean="0">
              <a:latin typeface="Times New Roman" pitchFamily="18" charset="0"/>
              <a:cs typeface="Times New Roman" pitchFamily="18" charset="0"/>
            </a:endParaRPr>
          </a:p>
          <a:p>
            <a:pPr marL="457200" indent="-457200">
              <a:buFont typeface="Wingdings" pitchFamily="2" charset="2"/>
              <a:buChar char="Ø"/>
            </a:pPr>
            <a:r>
              <a:rPr lang="en-US" sz="2900" b="0" dirty="0" smtClean="0">
                <a:latin typeface="Times New Roman" pitchFamily="18" charset="0"/>
                <a:cs typeface="Times New Roman" pitchFamily="18" charset="0"/>
              </a:rPr>
              <a:t>The setting was off the coast of the state of Gujarat</a:t>
            </a:r>
          </a:p>
          <a:p>
            <a:pPr marL="457200" indent="-457200">
              <a:buFont typeface="Wingdings" pitchFamily="2" charset="2"/>
              <a:buChar char="Ø"/>
            </a:pPr>
            <a:r>
              <a:rPr lang="en-US" sz="2900" b="0" dirty="0" smtClean="0">
                <a:latin typeface="Times New Roman" pitchFamily="18" charset="0"/>
                <a:cs typeface="Times New Roman" pitchFamily="18" charset="0"/>
              </a:rPr>
              <a:t>It occurred near the town of </a:t>
            </a:r>
            <a:r>
              <a:rPr lang="en-US" sz="2900" b="0" dirty="0" err="1" smtClean="0">
                <a:latin typeface="Times New Roman" pitchFamily="18" charset="0"/>
                <a:cs typeface="Times New Roman" pitchFamily="18" charset="0"/>
              </a:rPr>
              <a:t>Bhuj</a:t>
            </a:r>
            <a:r>
              <a:rPr lang="en-US" sz="2900" b="0" dirty="0" smtClean="0">
                <a:latin typeface="Times New Roman" pitchFamily="18" charset="0"/>
                <a:cs typeface="Times New Roman" pitchFamily="18" charset="0"/>
              </a:rPr>
              <a:t>, close to </a:t>
            </a:r>
            <a:r>
              <a:rPr lang="en-US" sz="2900" b="0" dirty="0" err="1" smtClean="0">
                <a:latin typeface="Times New Roman" pitchFamily="18" charset="0"/>
                <a:cs typeface="Times New Roman" pitchFamily="18" charset="0"/>
              </a:rPr>
              <a:t>kutch</a:t>
            </a:r>
            <a:r>
              <a:rPr lang="en-US" sz="2900" b="0" dirty="0" smtClean="0">
                <a:latin typeface="Times New Roman" pitchFamily="18" charset="0"/>
                <a:cs typeface="Times New Roman" pitchFamily="18" charset="0"/>
              </a:rPr>
              <a:t> garden and the </a:t>
            </a:r>
            <a:r>
              <a:rPr lang="en-US" sz="2900" b="0" dirty="0" err="1" smtClean="0">
                <a:latin typeface="Times New Roman" pitchFamily="18" charset="0"/>
                <a:cs typeface="Times New Roman" pitchFamily="18" charset="0"/>
              </a:rPr>
              <a:t>Bom</a:t>
            </a:r>
            <a:r>
              <a:rPr lang="en-US" sz="2900" b="0" dirty="0" smtClean="0">
                <a:latin typeface="Times New Roman" pitchFamily="18" charset="0"/>
                <a:cs typeface="Times New Roman" pitchFamily="18" charset="0"/>
              </a:rPr>
              <a:t> bay garden and near the Arabian sea</a:t>
            </a:r>
          </a:p>
          <a:p>
            <a:pPr marL="457200" indent="-457200">
              <a:buFont typeface="Wingdings" pitchFamily="2" charset="2"/>
              <a:buChar char="Ø"/>
            </a:pPr>
            <a:r>
              <a:rPr lang="en-US" sz="2900" b="0" dirty="0" smtClean="0">
                <a:latin typeface="Times New Roman" pitchFamily="18" charset="0"/>
                <a:cs typeface="Times New Roman" pitchFamily="18" charset="0"/>
              </a:rPr>
              <a:t>The setting of the Gujarat earthquake is between the Indian plate and the Eurasian plate</a:t>
            </a:r>
          </a:p>
          <a:p>
            <a:pPr marL="457200" indent="-457200">
              <a:buFont typeface="Wingdings" pitchFamily="2" charset="2"/>
              <a:buChar char="Ø"/>
            </a:pPr>
            <a:r>
              <a:rPr lang="en-US" sz="2900" b="0" dirty="0" smtClean="0">
                <a:latin typeface="Times New Roman" pitchFamily="18" charset="0"/>
                <a:cs typeface="Times New Roman" pitchFamily="18" charset="0"/>
              </a:rPr>
              <a:t>Caused by the thrust fault of the two plates.</a:t>
            </a:r>
          </a:p>
          <a:p>
            <a:pPr marL="457200" indent="-457200">
              <a:buFont typeface="Wingdings" pitchFamily="2" charset="2"/>
              <a:buChar char="Ø"/>
            </a:pPr>
            <a:r>
              <a:rPr lang="en-US" sz="2900" b="0" dirty="0" smtClean="0">
                <a:latin typeface="Times New Roman" pitchFamily="18" charset="0"/>
                <a:cs typeface="Times New Roman" pitchFamily="18" charset="0"/>
              </a:rPr>
              <a:t>The fault then cause the upwards and downward movement of the continental thrust</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644" y="1905000"/>
            <a:ext cx="4357181"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6310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25000" lnSpcReduction="20000"/>
          </a:bodyPr>
          <a:lstStyle/>
          <a:p>
            <a:pPr marL="0" indent="0">
              <a:buNone/>
            </a:pPr>
            <a:r>
              <a:rPr lang="en-US" sz="8000" dirty="0" smtClean="0">
                <a:latin typeface="Times New Roman" pitchFamily="18" charset="0"/>
                <a:cs typeface="Times New Roman" pitchFamily="18" charset="0"/>
              </a:rPr>
              <a:t>Geologic Hazard</a:t>
            </a:r>
          </a:p>
          <a:p>
            <a:pPr marL="0" indent="0">
              <a:buNone/>
            </a:pPr>
            <a:endParaRPr lang="en-US" dirty="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r>
              <a:rPr lang="en-US" sz="9600" dirty="0" smtClean="0">
                <a:latin typeface="Times New Roman" pitchFamily="18" charset="0"/>
                <a:cs typeface="Times New Roman" pitchFamily="18" charset="0"/>
              </a:rPr>
              <a:t>MW=7.7</a:t>
            </a:r>
            <a:endParaRPr lang="en-US" sz="96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700016" y="1097280"/>
            <a:ext cx="4062984" cy="4389120"/>
          </a:xfrm>
        </p:spPr>
        <p:txBody>
          <a:bodyPr>
            <a:normAutofit fontScale="25000" lnSpcReduction="20000"/>
          </a:bodyPr>
          <a:lstStyle/>
          <a:p>
            <a:pPr marL="457200" indent="-457200">
              <a:buFont typeface="Wingdings" pitchFamily="2" charset="2"/>
              <a:buChar char="Ø"/>
            </a:pPr>
            <a:r>
              <a:rPr lang="en-US" sz="5600" b="0" dirty="0" smtClean="0">
                <a:latin typeface="Times New Roman" pitchFamily="18" charset="0"/>
                <a:cs typeface="Times New Roman" pitchFamily="18" charset="0"/>
              </a:rPr>
              <a:t>Gujarat has been experiencing earthquakes 9 times for the last 200 years.</a:t>
            </a:r>
          </a:p>
          <a:p>
            <a:pPr marL="457200" indent="-457200">
              <a:buFont typeface="Wingdings" pitchFamily="2" charset="2"/>
              <a:buChar char="Ø"/>
            </a:pPr>
            <a:r>
              <a:rPr lang="en-US" sz="5600" b="0" dirty="0" smtClean="0">
                <a:latin typeface="Times New Roman" pitchFamily="18" charset="0"/>
                <a:cs typeface="Times New Roman" pitchFamily="18" charset="0"/>
              </a:rPr>
              <a:t>The Indo-Australian plate over the centuries slides over the Eurasian plate causing fault line beneath.</a:t>
            </a:r>
          </a:p>
          <a:p>
            <a:pPr marL="457200" indent="-457200">
              <a:buFont typeface="Wingdings" pitchFamily="2" charset="2"/>
              <a:buChar char="Ø"/>
            </a:pPr>
            <a:r>
              <a:rPr lang="en-US" sz="5600" b="0" dirty="0" smtClean="0">
                <a:latin typeface="Times New Roman" pitchFamily="18" charset="0"/>
                <a:cs typeface="Times New Roman" pitchFamily="18" charset="0"/>
              </a:rPr>
              <a:t>On 26</a:t>
            </a:r>
            <a:r>
              <a:rPr lang="en-US" sz="5600" b="0" baseline="30000" dirty="0" smtClean="0">
                <a:latin typeface="Times New Roman" pitchFamily="18" charset="0"/>
                <a:cs typeface="Times New Roman" pitchFamily="18" charset="0"/>
              </a:rPr>
              <a:t>th</a:t>
            </a:r>
            <a:r>
              <a:rPr lang="en-US" sz="5600" b="0" dirty="0" smtClean="0">
                <a:latin typeface="Times New Roman" pitchFamily="18" charset="0"/>
                <a:cs typeface="Times New Roman" pitchFamily="18" charset="0"/>
              </a:rPr>
              <a:t> January 2001, the south-dip fault that was trending parallel to the rift structures moved pushing the two plates.</a:t>
            </a:r>
          </a:p>
          <a:p>
            <a:pPr marL="457200" indent="-457200">
              <a:buFont typeface="Wingdings" pitchFamily="2" charset="2"/>
              <a:buChar char="Ø"/>
            </a:pPr>
            <a:r>
              <a:rPr lang="en-US" sz="5600" b="0" dirty="0" smtClean="0">
                <a:latin typeface="Times New Roman" pitchFamily="18" charset="0"/>
                <a:cs typeface="Times New Roman" pitchFamily="18" charset="0"/>
              </a:rPr>
              <a:t>The thrust fault produced energy in joules (1.12 x10^17) which made the earth to vibrate for some few minutes.</a:t>
            </a:r>
          </a:p>
          <a:p>
            <a:pPr marL="457200" indent="-457200">
              <a:buFont typeface="Wingdings" pitchFamily="2" charset="2"/>
              <a:buChar char="Ø"/>
            </a:pPr>
            <a:r>
              <a:rPr lang="en-US" sz="5600" b="0" dirty="0" smtClean="0">
                <a:latin typeface="Times New Roman" pitchFamily="18" charset="0"/>
                <a:cs typeface="Times New Roman" pitchFamily="18" charset="0"/>
              </a:rPr>
              <a:t>The vibration moved to </a:t>
            </a:r>
            <a:r>
              <a:rPr lang="en-US" sz="5600" b="0" dirty="0" err="1" smtClean="0">
                <a:latin typeface="Times New Roman" pitchFamily="18" charset="0"/>
                <a:cs typeface="Times New Roman" pitchFamily="18" charset="0"/>
              </a:rPr>
              <a:t>kachchh</a:t>
            </a:r>
            <a:r>
              <a:rPr lang="en-US" sz="5600" b="0" dirty="0" smtClean="0">
                <a:latin typeface="Times New Roman" pitchFamily="18" charset="0"/>
                <a:cs typeface="Times New Roman" pitchFamily="18" charset="0"/>
              </a:rPr>
              <a:t>, Ahmadabad, </a:t>
            </a:r>
            <a:r>
              <a:rPr lang="en-US" sz="5600" b="0" dirty="0" err="1" smtClean="0">
                <a:latin typeface="Times New Roman" pitchFamily="18" charset="0"/>
                <a:cs typeface="Times New Roman" pitchFamily="18" charset="0"/>
              </a:rPr>
              <a:t>Surendranagar</a:t>
            </a:r>
            <a:r>
              <a:rPr lang="en-US" sz="5600" b="0" dirty="0" smtClean="0">
                <a:latin typeface="Times New Roman" pitchFamily="18" charset="0"/>
                <a:cs typeface="Times New Roman" pitchFamily="18" charset="0"/>
              </a:rPr>
              <a:t>, Jamnagar and Rajkot districts</a:t>
            </a:r>
          </a:p>
          <a:p>
            <a:pPr marL="457200" indent="-457200">
              <a:buFont typeface="Wingdings" pitchFamily="2" charset="2"/>
              <a:buChar char="Ø"/>
            </a:pPr>
            <a:r>
              <a:rPr lang="en-US" sz="5600" b="0" dirty="0" err="1" smtClean="0">
                <a:latin typeface="Times New Roman" pitchFamily="18" charset="0"/>
                <a:cs typeface="Times New Roman" pitchFamily="18" charset="0"/>
              </a:rPr>
              <a:t>Sindhh</a:t>
            </a:r>
            <a:r>
              <a:rPr lang="en-US" sz="5600" b="0" dirty="0" smtClean="0">
                <a:latin typeface="Times New Roman" pitchFamily="18" charset="0"/>
                <a:cs typeface="Times New Roman" pitchFamily="18" charset="0"/>
              </a:rPr>
              <a:t> the province of Pakistan also reported casualties </a:t>
            </a:r>
          </a:p>
          <a:p>
            <a:pPr marL="457200" indent="-457200">
              <a:buFont typeface="Wingdings" pitchFamily="2" charset="2"/>
              <a:buChar char="Ø"/>
            </a:pPr>
            <a:r>
              <a:rPr lang="en-US" sz="5600" b="0" dirty="0" smtClean="0">
                <a:latin typeface="Times New Roman" pitchFamily="18" charset="0"/>
                <a:cs typeface="Times New Roman" pitchFamily="18" charset="0"/>
              </a:rPr>
              <a:t>Liquefaction was the major contributor</a:t>
            </a:r>
          </a:p>
          <a:p>
            <a:pPr marL="457200" indent="-457200">
              <a:buFont typeface="Wingdings" pitchFamily="2" charset="2"/>
              <a:buChar char="Ø"/>
            </a:pPr>
            <a:r>
              <a:rPr lang="en-US" sz="5600" b="0" dirty="0" smtClean="0">
                <a:latin typeface="Times New Roman" pitchFamily="18" charset="0"/>
                <a:cs typeface="Times New Roman" pitchFamily="18" charset="0"/>
              </a:rPr>
              <a:t>There was massive destruction of properties and lose of lives of about  13805</a:t>
            </a:r>
          </a:p>
          <a:p>
            <a:pPr marL="0" indent="0">
              <a:buNone/>
            </a:pPr>
            <a:endParaRPr lang="en-US" dirty="0" smtClean="0"/>
          </a:p>
          <a:p>
            <a:endParaRPr lang="en-US" dirty="0"/>
          </a:p>
        </p:txBody>
      </p:sp>
    </p:spTree>
    <p:extLst>
      <p:ext uri="{BB962C8B-B14F-4D97-AF65-F5344CB8AC3E}">
        <p14:creationId xmlns:p14="http://schemas.microsoft.com/office/powerpoint/2010/main" val="3091370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25000" lnSpcReduction="20000"/>
          </a:bodyPr>
          <a:lstStyle/>
          <a:p>
            <a:pPr marL="0" indent="0"/>
            <a:r>
              <a:rPr lang="en-US" sz="5400" b="0" dirty="0">
                <a:latin typeface="Times New Roman" pitchFamily="18" charset="0"/>
                <a:cs typeface="Times New Roman" pitchFamily="18" charset="0"/>
              </a:rPr>
              <a:t>Conclusion</a:t>
            </a:r>
          </a:p>
        </p:txBody>
      </p:sp>
      <p:sp>
        <p:nvSpPr>
          <p:cNvPr id="4" name="Content Placeholder 3"/>
          <p:cNvSpPr>
            <a:spLocks noGrp="1"/>
          </p:cNvSpPr>
          <p:nvPr>
            <p:ph sz="half" idx="2"/>
          </p:nvPr>
        </p:nvSpPr>
        <p:spPr>
          <a:xfrm>
            <a:off x="4800600" y="1219200"/>
            <a:ext cx="3810000" cy="4343400"/>
          </a:xfrm>
        </p:spPr>
        <p:txBody>
          <a:bodyPr>
            <a:normAutofit fontScale="25000" lnSpcReduction="20000"/>
          </a:bodyPr>
          <a:lstStyle/>
          <a:p>
            <a:pPr marL="857250" indent="-857250">
              <a:buFont typeface="Wingdings" pitchFamily="2" charset="2"/>
              <a:buChar char="Ø"/>
            </a:pPr>
            <a:r>
              <a:rPr lang="en-US" sz="6400" b="0" dirty="0" smtClean="0">
                <a:latin typeface="Times New Roman" pitchFamily="18" charset="0"/>
                <a:cs typeface="Times New Roman" pitchFamily="18" charset="0"/>
              </a:rPr>
              <a:t>Four months after the earthquake the government set aside 1.77 billion dollars to restore the situation</a:t>
            </a:r>
          </a:p>
          <a:p>
            <a:pPr marL="857250" indent="-857250">
              <a:buFont typeface="Wingdings" pitchFamily="2" charset="2"/>
              <a:buChar char="Ø"/>
            </a:pPr>
            <a:r>
              <a:rPr lang="en-US" sz="6400" b="0" dirty="0" smtClean="0">
                <a:latin typeface="Times New Roman" pitchFamily="18" charset="0"/>
                <a:cs typeface="Times New Roman" pitchFamily="18" charset="0"/>
              </a:rPr>
              <a:t>Government has placed the early warning indicators of earthquakes</a:t>
            </a:r>
          </a:p>
          <a:p>
            <a:pPr marL="857250" indent="-857250">
              <a:buFont typeface="Wingdings" pitchFamily="2" charset="2"/>
              <a:buChar char="Ø"/>
            </a:pPr>
            <a:r>
              <a:rPr lang="en-US" sz="6400" b="0" dirty="0" smtClean="0">
                <a:latin typeface="Times New Roman" pitchFamily="18" charset="0"/>
                <a:cs typeface="Times New Roman" pitchFamily="18" charset="0"/>
              </a:rPr>
              <a:t>The affected region and communities were educated on early response and early evacuation</a:t>
            </a:r>
          </a:p>
          <a:p>
            <a:pPr marL="857250" indent="-857250">
              <a:buFont typeface="Wingdings" pitchFamily="2" charset="2"/>
              <a:buChar char="Ø"/>
            </a:pPr>
            <a:r>
              <a:rPr lang="en-US" sz="6400" b="0" dirty="0" smtClean="0">
                <a:latin typeface="Times New Roman" pitchFamily="18" charset="0"/>
                <a:cs typeface="Times New Roman" pitchFamily="18" charset="0"/>
              </a:rPr>
              <a:t>International emergency response team and the government merged to  work together in disaster risk management</a:t>
            </a:r>
          </a:p>
          <a:p>
            <a:pPr marL="857250" indent="-857250">
              <a:buFont typeface="Wingdings" pitchFamily="2" charset="2"/>
              <a:buChar char="Ø"/>
            </a:pPr>
            <a:r>
              <a:rPr lang="en-US" sz="6400" b="0" dirty="0" smtClean="0">
                <a:latin typeface="Times New Roman" pitchFamily="18" charset="0"/>
                <a:cs typeface="Times New Roman" pitchFamily="18" charset="0"/>
              </a:rPr>
              <a:t>The government has  also set aside  money that will sustain the economy and the people incase of the reoccurrence</a:t>
            </a:r>
          </a:p>
          <a:p>
            <a:pPr marL="0" indent="0">
              <a:buNone/>
            </a:pPr>
            <a:endParaRPr lang="en-US" sz="6400" b="0" dirty="0" smtClean="0">
              <a:latin typeface="Times New Roman" pitchFamily="18" charset="0"/>
              <a:cs typeface="Times New Roman" pitchFamily="18" charset="0"/>
            </a:endParaRPr>
          </a:p>
          <a:p>
            <a:pPr marL="0" indent="0">
              <a:buNone/>
            </a:pPr>
            <a:endParaRPr lang="en-US" dirty="0" smtClean="0"/>
          </a:p>
          <a:p>
            <a:pPr marL="0" indent="0">
              <a:buNone/>
            </a:pPr>
            <a:endParaRPr lang="en-US" dirty="0" smtClean="0"/>
          </a:p>
        </p:txBody>
      </p:sp>
    </p:spTree>
    <p:extLst>
      <p:ext uri="{BB962C8B-B14F-4D97-AF65-F5344CB8AC3E}">
        <p14:creationId xmlns:p14="http://schemas.microsoft.com/office/powerpoint/2010/main" val="3753090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p:txBody>
          <a:bodyPr>
            <a:normAutofit fontScale="47500" lnSpcReduction="20000"/>
          </a:bodyPr>
          <a:lstStyle/>
          <a:p>
            <a:pPr marL="0" indent="0">
              <a:buNone/>
            </a:pPr>
            <a:r>
              <a:rPr lang="en-US" sz="2400" dirty="0" smtClean="0">
                <a:latin typeface="Times New Roman" pitchFamily="18" charset="0"/>
                <a:cs typeface="Times New Roman" pitchFamily="18" charset="0"/>
              </a:rPr>
              <a:t> </a:t>
            </a:r>
            <a:r>
              <a:rPr lang="en-US" sz="2400" b="0" dirty="0" smtClean="0">
                <a:latin typeface="Times New Roman" pitchFamily="18" charset="0"/>
                <a:cs typeface="Times New Roman" pitchFamily="18" charset="0"/>
              </a:rPr>
              <a:t>References</a:t>
            </a:r>
            <a:endParaRPr lang="en-US" sz="2400" b="0" dirty="0">
              <a:latin typeface="Times New Roman" pitchFamily="18" charset="0"/>
              <a:cs typeface="Times New Roman" pitchFamily="18" charset="0"/>
            </a:endParaRPr>
          </a:p>
        </p:txBody>
      </p:sp>
      <p:sp>
        <p:nvSpPr>
          <p:cNvPr id="8" name="Content Placeholder 7"/>
          <p:cNvSpPr>
            <a:spLocks noGrp="1"/>
          </p:cNvSpPr>
          <p:nvPr>
            <p:ph sz="half" idx="2"/>
          </p:nvPr>
        </p:nvSpPr>
        <p:spPr/>
        <p:txBody>
          <a:bodyPr>
            <a:normAutofit fontScale="47500" lnSpcReduction="20000"/>
          </a:bodyPr>
          <a:lstStyle/>
          <a:p>
            <a:r>
              <a:rPr lang="en-US" sz="2900" b="0" dirty="0" smtClean="0">
                <a:latin typeface="Times New Roman" pitchFamily="18" charset="0"/>
                <a:cs typeface="Times New Roman" pitchFamily="18" charset="0"/>
                <a:hlinkClick r:id="rId2"/>
              </a:rPr>
              <a:t>https://link.springer.com/article/10.1007/s11069-012-0182-9</a:t>
            </a:r>
            <a:endParaRPr lang="en-US" sz="2900" b="0" dirty="0" smtClean="0">
              <a:latin typeface="Times New Roman" pitchFamily="18" charset="0"/>
              <a:cs typeface="Times New Roman" pitchFamily="18" charset="0"/>
            </a:endParaRPr>
          </a:p>
          <a:p>
            <a:r>
              <a:rPr lang="en-US" sz="2900" b="0" dirty="0" smtClean="0">
                <a:latin typeface="Times New Roman" pitchFamily="18" charset="0"/>
                <a:cs typeface="Times New Roman" pitchFamily="18" charset="0"/>
                <a:hlinkClick r:id="rId3"/>
              </a:rPr>
              <a:t>http://gsdma.org/Content/earthquake-4219</a:t>
            </a:r>
            <a:endParaRPr lang="en-US" sz="2900" b="0" dirty="0" smtClean="0">
              <a:latin typeface="Times New Roman" pitchFamily="18" charset="0"/>
              <a:cs typeface="Times New Roman" pitchFamily="18" charset="0"/>
            </a:endParaRPr>
          </a:p>
          <a:p>
            <a:r>
              <a:rPr lang="en-US" sz="2900" b="0" dirty="0" smtClean="0">
                <a:latin typeface="Times New Roman" pitchFamily="18" charset="0"/>
                <a:cs typeface="Times New Roman" pitchFamily="18" charset="0"/>
                <a:hlinkClick r:id="rId4"/>
              </a:rPr>
              <a:t>https://www.arcgis.com/apps/MapJournal/index.html?appid=09e247726f3b469ba52ec79874bf2a83</a:t>
            </a:r>
            <a:endParaRPr lang="en-US" sz="2900" b="0" dirty="0" smtClean="0">
              <a:latin typeface="Times New Roman" pitchFamily="18" charset="0"/>
              <a:cs typeface="Times New Roman" pitchFamily="18" charset="0"/>
            </a:endParaRPr>
          </a:p>
          <a:p>
            <a:r>
              <a:rPr lang="en-US" sz="2900" b="0" dirty="0" smtClean="0">
                <a:latin typeface="Times New Roman" pitchFamily="18" charset="0"/>
                <a:cs typeface="Times New Roman" pitchFamily="18" charset="0"/>
                <a:hlinkClick r:id="rId5"/>
              </a:rPr>
              <a:t>https://www.researchgate.net/figure/Epicentres-of-earthquakes-M-C-20-occurred-in-the-Gujarat-region-during-the-period_fig1_257632646</a:t>
            </a:r>
            <a:endParaRPr lang="en-US" sz="2900" b="0" dirty="0" smtClean="0">
              <a:latin typeface="Times New Roman" pitchFamily="18" charset="0"/>
              <a:cs typeface="Times New Roman" pitchFamily="18" charset="0"/>
            </a:endParaRPr>
          </a:p>
          <a:p>
            <a:r>
              <a:rPr lang="en-US" sz="2900" b="0" dirty="0" smtClean="0">
                <a:latin typeface="Times New Roman" pitchFamily="18" charset="0"/>
                <a:cs typeface="Times New Roman" pitchFamily="18" charset="0"/>
                <a:hlinkClick r:id="rId6"/>
              </a:rPr>
              <a:t>https://journals.sagepub.com/doi/abs/10.1193/1.2803903?journalCode=eqsa</a:t>
            </a:r>
            <a:endParaRPr lang="en-US" sz="2900" b="0" dirty="0" smtClean="0">
              <a:latin typeface="Times New Roman" pitchFamily="18" charset="0"/>
              <a:cs typeface="Times New Roman" pitchFamily="18" charset="0"/>
            </a:endParaRPr>
          </a:p>
          <a:p>
            <a:r>
              <a:rPr lang="en-US" sz="2900" b="0" dirty="0" smtClean="0">
                <a:latin typeface="Times New Roman" pitchFamily="18" charset="0"/>
                <a:cs typeface="Times New Roman" pitchFamily="18" charset="0"/>
                <a:hlinkClick r:id="rId7"/>
              </a:rPr>
              <a:t>https://www.britannica.com/event/Bhuj-earthquake-of-2001</a:t>
            </a:r>
            <a:endParaRPr lang="en-US" sz="2900" b="0"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0000085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221</TotalTime>
  <Words>1268</Words>
  <Application>Microsoft Office PowerPoint</Application>
  <PresentationFormat>On-screen Show (4:3)</PresentationFormat>
  <Paragraphs>79</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Angles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d8ms</dc:creator>
  <cp:lastModifiedBy>ADMIN</cp:lastModifiedBy>
  <cp:revision>22</cp:revision>
  <dcterms:created xsi:type="dcterms:W3CDTF">2021-04-04T18:44:09Z</dcterms:created>
  <dcterms:modified xsi:type="dcterms:W3CDTF">2021-04-05T04:08:00Z</dcterms:modified>
</cp:coreProperties>
</file>